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Muli" charset="1" panose="00000500000000000000"/>
      <p:regular r:id="rId13"/>
    </p:embeddedFont>
    <p:embeddedFont>
      <p:font typeface="Muli Bold" charset="1" panose="00000800000000000000"/>
      <p:regular r:id="rId14"/>
    </p:embeddedFont>
    <p:embeddedFont>
      <p:font typeface="Muli Italics" charset="1" panose="00000500000000000000"/>
      <p:regular r:id="rId15"/>
    </p:embeddedFont>
    <p:embeddedFont>
      <p:font typeface="Muli Bold Italics" charset="1" panose="00000800000000000000"/>
      <p:regular r:id="rId16"/>
    </p:embeddedFont>
    <p:embeddedFont>
      <p:font typeface="Muli Extra-Light" charset="1" panose="00000300000000000000"/>
      <p:regular r:id="rId17"/>
    </p:embeddedFont>
    <p:embeddedFont>
      <p:font typeface="Muli Extra-Light Italics" charset="1" panose="00000300000000000000"/>
      <p:regular r:id="rId18"/>
    </p:embeddedFont>
    <p:embeddedFont>
      <p:font typeface="Muli Light" charset="1" panose="00000400000000000000"/>
      <p:regular r:id="rId19"/>
    </p:embeddedFont>
    <p:embeddedFont>
      <p:font typeface="Muli Light Italics" charset="1" panose="00000400000000000000"/>
      <p:regular r:id="rId20"/>
    </p:embeddedFont>
    <p:embeddedFont>
      <p:font typeface="Muli Semi-Bold" charset="1" panose="00000700000000000000"/>
      <p:regular r:id="rId21"/>
    </p:embeddedFont>
    <p:embeddedFont>
      <p:font typeface="Muli Semi-Bold Italics" charset="1" panose="00000700000000000000"/>
      <p:regular r:id="rId22"/>
    </p:embeddedFont>
    <p:embeddedFont>
      <p:font typeface="Muli Ultra-Bold" charset="1" panose="00000900000000000000"/>
      <p:regular r:id="rId23"/>
    </p:embeddedFont>
    <p:embeddedFont>
      <p:font typeface="Muli Ultra-Bold Italics" charset="1" panose="00000900000000000000"/>
      <p:regular r:id="rId24"/>
    </p:embeddedFont>
    <p:embeddedFont>
      <p:font typeface="Muli Heavy" charset="1" panose="00000A00000000000000"/>
      <p:regular r:id="rId25"/>
    </p:embeddedFont>
    <p:embeddedFont>
      <p:font typeface="Muli Heavy Italics" charset="1" panose="00000A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43" Target="slides/slide17.xml" Type="http://schemas.openxmlformats.org/officeDocument/2006/relationships/slide"/><Relationship Id="rId44" Target="slides/slide1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media/image13.pn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7.jpeg" Type="http://schemas.openxmlformats.org/officeDocument/2006/relationships/image"/><Relationship Id="rId7" Target="../media/image18.jpeg" Type="http://schemas.openxmlformats.org/officeDocument/2006/relationships/image"/><Relationship Id="rId8" Target="../media/image19.jpeg" Type="http://schemas.openxmlformats.org/officeDocument/2006/relationships/image"/><Relationship Id="rId9" Target="../media/image2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63305" y="-1402802"/>
            <a:ext cx="15315362" cy="17088270"/>
          </a:xfrm>
          <a:custGeom>
            <a:avLst/>
            <a:gdLst/>
            <a:ahLst/>
            <a:cxnLst/>
            <a:rect r="r" b="b" t="t" l="l"/>
            <a:pathLst>
              <a:path h="17088270" w="15315362">
                <a:moveTo>
                  <a:pt x="0" y="0"/>
                </a:moveTo>
                <a:lnTo>
                  <a:pt x="15315361" y="0"/>
                </a:lnTo>
                <a:lnTo>
                  <a:pt x="15315361" y="17088270"/>
                </a:lnTo>
                <a:lnTo>
                  <a:pt x="0" y="17088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92744"/>
            <a:ext cx="2111160" cy="1264631"/>
          </a:xfrm>
          <a:custGeom>
            <a:avLst/>
            <a:gdLst/>
            <a:ahLst/>
            <a:cxnLst/>
            <a:rect r="r" b="b" t="t" l="l"/>
            <a:pathLst>
              <a:path h="1264631" w="2111160">
                <a:moveTo>
                  <a:pt x="0" y="0"/>
                </a:moveTo>
                <a:lnTo>
                  <a:pt x="2111160" y="0"/>
                </a:lnTo>
                <a:lnTo>
                  <a:pt x="2111160" y="1264631"/>
                </a:lnTo>
                <a:lnTo>
                  <a:pt x="0" y="12646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69150" y="7809641"/>
            <a:ext cx="4790150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604ABD"/>
                </a:solidFill>
                <a:latin typeface="Muli"/>
              </a:rPr>
              <a:t>Presented by: Haris Fayyaz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0715" y="1866900"/>
            <a:ext cx="11978665" cy="327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1"/>
              </a:lnSpc>
            </a:pPr>
            <a:r>
              <a:rPr lang="en-US" sz="7200">
                <a:solidFill>
                  <a:srgbClr val="604ABD"/>
                </a:solidFill>
                <a:latin typeface="Muli Semi-Bold"/>
              </a:rPr>
              <a:t>Analyzing Employee Attrition Using Machine Learning Techniques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2750" y="1766302"/>
            <a:ext cx="15622501" cy="8520698"/>
          </a:xfrm>
          <a:custGeom>
            <a:avLst/>
            <a:gdLst/>
            <a:ahLst/>
            <a:cxnLst/>
            <a:rect r="r" b="b" t="t" l="l"/>
            <a:pathLst>
              <a:path h="8520698" w="15622501">
                <a:moveTo>
                  <a:pt x="0" y="0"/>
                </a:moveTo>
                <a:lnTo>
                  <a:pt x="15622500" y="0"/>
                </a:lnTo>
                <a:lnTo>
                  <a:pt x="15622500" y="8520698"/>
                </a:lnTo>
                <a:lnTo>
                  <a:pt x="0" y="8520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7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1768" y="409575"/>
            <a:ext cx="1606446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04ABD"/>
                </a:solidFill>
                <a:latin typeface="Muli Bold"/>
              </a:rPr>
              <a:t>Attrition w.r.t Job Role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3213" y="2343419"/>
            <a:ext cx="17016242" cy="7670462"/>
          </a:xfrm>
          <a:custGeom>
            <a:avLst/>
            <a:gdLst/>
            <a:ahLst/>
            <a:cxnLst/>
            <a:rect r="r" b="b" t="t" l="l"/>
            <a:pathLst>
              <a:path h="7670462" w="17016242">
                <a:moveTo>
                  <a:pt x="0" y="0"/>
                </a:moveTo>
                <a:lnTo>
                  <a:pt x="17016243" y="0"/>
                </a:lnTo>
                <a:lnTo>
                  <a:pt x="17016243" y="7670462"/>
                </a:lnTo>
                <a:lnTo>
                  <a:pt x="0" y="7670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1768" y="409575"/>
            <a:ext cx="1606446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04ABD"/>
                </a:solidFill>
                <a:latin typeface="Muli Bold"/>
              </a:rPr>
              <a:t>Count of Attrition by 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355396"/>
            <a:ext cx="18288000" cy="7931604"/>
          </a:xfrm>
          <a:custGeom>
            <a:avLst/>
            <a:gdLst/>
            <a:ahLst/>
            <a:cxnLst/>
            <a:rect r="r" b="b" t="t" l="l"/>
            <a:pathLst>
              <a:path h="7931604" w="18288000">
                <a:moveTo>
                  <a:pt x="0" y="0"/>
                </a:moveTo>
                <a:lnTo>
                  <a:pt x="18288000" y="0"/>
                </a:lnTo>
                <a:lnTo>
                  <a:pt x="18288000" y="7931604"/>
                </a:lnTo>
                <a:lnTo>
                  <a:pt x="0" y="7931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" t="0" r="-91" b="-136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1768" y="409575"/>
            <a:ext cx="1606446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04ABD"/>
                </a:solidFill>
                <a:latin typeface="Muli Bold"/>
              </a:rPr>
              <a:t>Distribution of 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08767" y="3832723"/>
            <a:ext cx="5816572" cy="2621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0"/>
              </a:lnSpc>
              <a:spcBef>
                <a:spcPct val="0"/>
              </a:spcBef>
            </a:pPr>
            <a:r>
              <a:rPr lang="en-US" sz="2866">
                <a:solidFill>
                  <a:srgbClr val="604ABD"/>
                </a:solidFill>
                <a:latin typeface="Muli Bold"/>
              </a:rPr>
              <a:t>The highest density is around the age of 25-30, indicating that there is a relatively larger concentration of individuals in this age group within the employee age population.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973" y="2475603"/>
            <a:ext cx="17744054" cy="7811397"/>
          </a:xfrm>
          <a:custGeom>
            <a:avLst/>
            <a:gdLst/>
            <a:ahLst/>
            <a:cxnLst/>
            <a:rect r="r" b="b" t="t" l="l"/>
            <a:pathLst>
              <a:path h="7811397" w="17744054">
                <a:moveTo>
                  <a:pt x="0" y="0"/>
                </a:moveTo>
                <a:lnTo>
                  <a:pt x="17744054" y="0"/>
                </a:lnTo>
                <a:lnTo>
                  <a:pt x="17744054" y="7811397"/>
                </a:lnTo>
                <a:lnTo>
                  <a:pt x="0" y="7811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1768" y="409575"/>
            <a:ext cx="1606446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04ABD"/>
                </a:solidFill>
                <a:latin typeface="Muli Bold"/>
              </a:rPr>
              <a:t>Total No of Years Spent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436277"/>
            <a:ext cx="11230253" cy="6163828"/>
          </a:xfrm>
          <a:custGeom>
            <a:avLst/>
            <a:gdLst/>
            <a:ahLst/>
            <a:cxnLst/>
            <a:rect r="r" b="b" t="t" l="l"/>
            <a:pathLst>
              <a:path h="6163828" w="11230253">
                <a:moveTo>
                  <a:pt x="0" y="0"/>
                </a:moveTo>
                <a:lnTo>
                  <a:pt x="11230253" y="0"/>
                </a:lnTo>
                <a:lnTo>
                  <a:pt x="11230253" y="6163829"/>
                </a:lnTo>
                <a:lnTo>
                  <a:pt x="0" y="6163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" t="-161" r="0" b="-16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4836" y="729510"/>
            <a:ext cx="1606446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04ABD"/>
                </a:solidFill>
                <a:latin typeface="Muli Bold"/>
              </a:rPr>
              <a:t>Correlation Heatmap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26632" y="4651292"/>
            <a:ext cx="6861368" cy="200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0273" indent="-205136" lvl="1">
              <a:lnSpc>
                <a:spcPts val="2280"/>
              </a:lnSpc>
              <a:buFont typeface="Arial"/>
              <a:buChar char="•"/>
            </a:pPr>
            <a:r>
              <a:rPr lang="en-US" sz="1900">
                <a:solidFill>
                  <a:srgbClr val="604ABD"/>
                </a:solidFill>
                <a:latin typeface="Muli Bold"/>
              </a:rPr>
              <a:t>Strongest correlation between job level and monthly income.</a:t>
            </a:r>
          </a:p>
          <a:p>
            <a:pPr marL="410273" indent="-205136" lvl="1">
              <a:lnSpc>
                <a:spcPts val="2280"/>
              </a:lnSpc>
              <a:buFont typeface="Arial"/>
              <a:buChar char="•"/>
            </a:pPr>
            <a:r>
              <a:rPr lang="en-US" sz="1900">
                <a:solidFill>
                  <a:srgbClr val="604ABD"/>
                </a:solidFill>
                <a:latin typeface="Muli Bold"/>
              </a:rPr>
              <a:t>Higher job level more is the monthly income.</a:t>
            </a:r>
          </a:p>
          <a:p>
            <a:pPr marL="410273" indent="-205136" lvl="1">
              <a:lnSpc>
                <a:spcPts val="2280"/>
              </a:lnSpc>
              <a:buFont typeface="Arial"/>
              <a:buChar char="•"/>
            </a:pPr>
            <a:r>
              <a:rPr lang="en-US" sz="1900">
                <a:solidFill>
                  <a:srgbClr val="604ABD"/>
                </a:solidFill>
                <a:latin typeface="Muli Bold"/>
              </a:rPr>
              <a:t>Least correlation between number of years worked and environment satisfaction.</a:t>
            </a:r>
          </a:p>
          <a:p>
            <a:pPr marL="410273" indent="-205136" lvl="1">
              <a:lnSpc>
                <a:spcPts val="2280"/>
              </a:lnSpc>
              <a:spcBef>
                <a:spcPct val="0"/>
              </a:spcBef>
              <a:buFont typeface="Arial"/>
              <a:buChar char="•"/>
            </a:pPr>
            <a:r>
              <a:rPr lang="en-US" sz="1900">
                <a:solidFill>
                  <a:srgbClr val="604ABD"/>
                </a:solidFill>
                <a:latin typeface="Muli Bold"/>
              </a:rPr>
              <a:t>Higher number of working years does not guarantee more environment satisfaction.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5519" y="3914775"/>
            <a:ext cx="15713781" cy="488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u="sng">
                <a:solidFill>
                  <a:srgbClr val="604ABD"/>
                </a:solidFill>
                <a:latin typeface="Muli Bold"/>
              </a:rPr>
              <a:t>Machine Learning Approaches:</a:t>
            </a:r>
          </a:p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604ABD"/>
                </a:solidFill>
                <a:latin typeface="Muli Bold"/>
              </a:rPr>
              <a:t> </a:t>
            </a:r>
          </a:p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604ABD"/>
                </a:solidFill>
                <a:latin typeface="Muli Bold"/>
              </a:rPr>
              <a:t>Splitting (70% Training &amp; 30% Testing)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2987" y="1937939"/>
            <a:ext cx="6029144" cy="8349061"/>
          </a:xfrm>
          <a:custGeom>
            <a:avLst/>
            <a:gdLst/>
            <a:ahLst/>
            <a:cxnLst/>
            <a:rect r="r" b="b" t="t" l="l"/>
            <a:pathLst>
              <a:path h="8349061" w="6029144">
                <a:moveTo>
                  <a:pt x="0" y="0"/>
                </a:moveTo>
                <a:lnTo>
                  <a:pt x="6029144" y="0"/>
                </a:lnTo>
                <a:lnTo>
                  <a:pt x="6029144" y="8349061"/>
                </a:lnTo>
                <a:lnTo>
                  <a:pt x="0" y="8349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34" r="0" b="-104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1768" y="409575"/>
            <a:ext cx="1606446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04ABD"/>
                </a:solidFill>
                <a:latin typeface="Muli Bold"/>
              </a:rPr>
              <a:t>Logistic Regression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089585" y="3635969"/>
            <a:ext cx="8169715" cy="495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6"/>
              </a:lnSpc>
              <a:spcBef>
                <a:spcPct val="0"/>
              </a:spcBef>
            </a:pPr>
            <a:r>
              <a:rPr lang="en-US" sz="2547">
                <a:solidFill>
                  <a:srgbClr val="604ABD"/>
                </a:solidFill>
                <a:latin typeface="Muli Bold"/>
              </a:rPr>
              <a:t>1) </a:t>
            </a:r>
            <a:r>
              <a:rPr lang="en-US" sz="2547" u="sng">
                <a:solidFill>
                  <a:srgbClr val="604ABD"/>
                </a:solidFill>
                <a:latin typeface="Muli Bold"/>
              </a:rPr>
              <a:t>True Positive (TP): </a:t>
            </a:r>
            <a:r>
              <a:rPr lang="en-US" sz="2547">
                <a:solidFill>
                  <a:srgbClr val="604ABD"/>
                </a:solidFill>
                <a:latin typeface="Muli Bold"/>
              </a:rPr>
              <a:t>The model correctly predicted that 367 employees would leave the company.</a:t>
            </a:r>
          </a:p>
          <a:p>
            <a:pPr algn="ctr">
              <a:lnSpc>
                <a:spcPts val="3056"/>
              </a:lnSpc>
              <a:spcBef>
                <a:spcPct val="0"/>
              </a:spcBef>
            </a:pPr>
          </a:p>
          <a:p>
            <a:pPr algn="ctr">
              <a:lnSpc>
                <a:spcPts val="3056"/>
              </a:lnSpc>
              <a:spcBef>
                <a:spcPct val="0"/>
              </a:spcBef>
            </a:pPr>
            <a:r>
              <a:rPr lang="en-US" sz="2547">
                <a:solidFill>
                  <a:srgbClr val="604ABD"/>
                </a:solidFill>
                <a:latin typeface="Muli Bold"/>
              </a:rPr>
              <a:t>2) </a:t>
            </a:r>
            <a:r>
              <a:rPr lang="en-US" sz="2547" u="sng">
                <a:solidFill>
                  <a:srgbClr val="604ABD"/>
                </a:solidFill>
                <a:latin typeface="Muli Bold"/>
              </a:rPr>
              <a:t>False Positive (FP):</a:t>
            </a:r>
            <a:r>
              <a:rPr lang="en-US" sz="2547">
                <a:solidFill>
                  <a:srgbClr val="604ABD"/>
                </a:solidFill>
                <a:latin typeface="Muli Bold"/>
              </a:rPr>
              <a:t> The model incorrectly predicted that 13 employees would leave the company when they actually didn't.</a:t>
            </a:r>
          </a:p>
          <a:p>
            <a:pPr algn="ctr">
              <a:lnSpc>
                <a:spcPts val="3056"/>
              </a:lnSpc>
              <a:spcBef>
                <a:spcPct val="0"/>
              </a:spcBef>
            </a:pPr>
          </a:p>
          <a:p>
            <a:pPr algn="ctr">
              <a:lnSpc>
                <a:spcPts val="3056"/>
              </a:lnSpc>
              <a:spcBef>
                <a:spcPct val="0"/>
              </a:spcBef>
            </a:pPr>
            <a:r>
              <a:rPr lang="en-US" sz="2547">
                <a:solidFill>
                  <a:srgbClr val="604ABD"/>
                </a:solidFill>
                <a:latin typeface="Muli Bold"/>
              </a:rPr>
              <a:t>3) </a:t>
            </a:r>
            <a:r>
              <a:rPr lang="en-US" sz="2547" u="sng">
                <a:solidFill>
                  <a:srgbClr val="604ABD"/>
                </a:solidFill>
                <a:latin typeface="Muli Bold"/>
              </a:rPr>
              <a:t>False Negative (FN):</a:t>
            </a:r>
            <a:r>
              <a:rPr lang="en-US" sz="2547">
                <a:solidFill>
                  <a:srgbClr val="604ABD"/>
                </a:solidFill>
                <a:latin typeface="Muli Bold"/>
              </a:rPr>
              <a:t> The model incorrectly predicted that 46 employees would not leave the company when they actually did.</a:t>
            </a:r>
          </a:p>
          <a:p>
            <a:pPr algn="ctr">
              <a:lnSpc>
                <a:spcPts val="3056"/>
              </a:lnSpc>
              <a:spcBef>
                <a:spcPct val="0"/>
              </a:spcBef>
            </a:pPr>
          </a:p>
          <a:p>
            <a:pPr algn="ctr">
              <a:lnSpc>
                <a:spcPts val="3056"/>
              </a:lnSpc>
              <a:spcBef>
                <a:spcPct val="0"/>
              </a:spcBef>
            </a:pPr>
            <a:r>
              <a:rPr lang="en-US" sz="2547">
                <a:solidFill>
                  <a:srgbClr val="604ABD"/>
                </a:solidFill>
                <a:latin typeface="Muli Bold"/>
              </a:rPr>
              <a:t>4) </a:t>
            </a:r>
            <a:r>
              <a:rPr lang="en-US" sz="2547" u="sng">
                <a:solidFill>
                  <a:srgbClr val="604ABD"/>
                </a:solidFill>
                <a:latin typeface="Muli Bold"/>
              </a:rPr>
              <a:t>True Negative (TN):</a:t>
            </a:r>
            <a:r>
              <a:rPr lang="en-US" sz="2547">
                <a:solidFill>
                  <a:srgbClr val="604ABD"/>
                </a:solidFill>
                <a:latin typeface="Muli Bold"/>
              </a:rPr>
              <a:t> The model correctly predicted that 15 employees would not leave the company.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111768" y="3307594"/>
          <a:ext cx="9234812" cy="5175417"/>
        </p:xfrm>
        <a:graphic>
          <a:graphicData uri="http://schemas.openxmlformats.org/drawingml/2006/table">
            <a:tbl>
              <a:tblPr/>
              <a:tblGrid>
                <a:gridCol w="1454248"/>
                <a:gridCol w="3983976"/>
                <a:gridCol w="3796588"/>
              </a:tblGrid>
              <a:tr h="12701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u="sng">
                          <a:solidFill>
                            <a:srgbClr val="604ABD"/>
                          </a:solidFill>
                          <a:latin typeface="Muli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u="sng">
                          <a:solidFill>
                            <a:srgbClr val="604ABD"/>
                          </a:solidFill>
                          <a:latin typeface="Muli Bold"/>
                        </a:rPr>
                        <a:t>Score (%)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01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 Bold"/>
                        </a:rPr>
                        <a:t>1)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86.16%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01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 Bold"/>
                        </a:rPr>
                        <a:t>2)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86.84%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0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 Bold"/>
                        </a:rPr>
                        <a:t>3)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Support Vector Machine (SVM)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86.84%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111768" y="803342"/>
            <a:ext cx="1606446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04ABD"/>
                </a:solidFill>
                <a:latin typeface="Muli Bold"/>
              </a:rPr>
              <a:t>Model Comparison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81626" y="8483010"/>
            <a:ext cx="6741893" cy="1310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0"/>
              </a:lnSpc>
              <a:spcBef>
                <a:spcPct val="0"/>
              </a:spcBef>
            </a:pPr>
            <a:r>
              <a:rPr lang="en-US" sz="2866">
                <a:solidFill>
                  <a:srgbClr val="604ABD"/>
                </a:solidFill>
                <a:latin typeface="Muli Bold"/>
              </a:rPr>
              <a:t>Logistic Regression model achieved slightly lower accuracy as compared to the Random Forest and SVM Model</a:t>
            </a:r>
            <a:r>
              <a:rPr lang="en-US" sz="2866">
                <a:solidFill>
                  <a:srgbClr val="604ABD"/>
                </a:solidFill>
                <a:latin typeface="Muli Bold"/>
              </a:rPr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59420" y="5607622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t="0" r="-3001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59420" y="2143592"/>
            <a:ext cx="2799147" cy="27991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t="0" r="-2499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79183" y="6826068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240447" y="3594570"/>
            <a:ext cx="6790323" cy="3819509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83513" r="0" b="-8351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521025" y="4635815"/>
            <a:ext cx="6229167" cy="192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 strike="noStrike" u="none">
                <a:solidFill>
                  <a:srgbClr val="FFFFFF"/>
                </a:solidFill>
                <a:latin typeface="Archivo Black"/>
              </a:rPr>
              <a:t>THANK'S FOR WATCHING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155" t="0" r="-25155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2924060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924060" y="3727391"/>
            <a:ext cx="2799147" cy="279914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t="0" r="-24991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2924060" y="291584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4991" t="0" r="-24991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6189931" y="792917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6189931" y="5273669"/>
            <a:ext cx="2799147" cy="2799147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0" t="-24985" r="0" b="-24985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6189931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6189931" y="1809639"/>
            <a:ext cx="2799147" cy="2799147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25015" t="0" r="-25015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6189931" y="99809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6189931" y="-1657415"/>
            <a:ext cx="2799147" cy="2799147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t="0" r="-30016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6189931" y="8703201"/>
            <a:ext cx="2799147" cy="2799147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0" t="-25078" r="0" b="-25078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5012690" y="1579392"/>
            <a:ext cx="1245837" cy="985530"/>
          </a:xfrm>
          <a:custGeom>
            <a:avLst/>
            <a:gdLst/>
            <a:ahLst/>
            <a:cxnLst/>
            <a:rect r="r" b="b" t="t" l="l"/>
            <a:pathLst>
              <a:path h="985530" w="1245837">
                <a:moveTo>
                  <a:pt x="0" y="0"/>
                </a:moveTo>
                <a:lnTo>
                  <a:pt x="1245837" y="0"/>
                </a:lnTo>
                <a:lnTo>
                  <a:pt x="1245837" y="985531"/>
                </a:lnTo>
                <a:lnTo>
                  <a:pt x="0" y="9855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419761" y="2659629"/>
            <a:ext cx="243169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spc="-61">
                <a:solidFill>
                  <a:srgbClr val="040506"/>
                </a:solidFill>
                <a:latin typeface="Montserrat Classic Bold"/>
              </a:rPr>
              <a:t>BORCELLE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814294"/>
            <a:ext cx="18288000" cy="147270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402713" y="711547"/>
            <a:ext cx="17482574" cy="4431953"/>
            <a:chOff x="0" y="0"/>
            <a:chExt cx="23310099" cy="590927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23310099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604ABD"/>
                  </a:solidFill>
                  <a:latin typeface="Muli Bold"/>
                </a:rPr>
                <a:t>Why I choose this Project?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270509"/>
              <a:ext cx="23310099" cy="3638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604ABD"/>
                  </a:solidFill>
                  <a:latin typeface="Muli"/>
                </a:rPr>
                <a:t>Coming from an Accounting &amp; Finance , was always passionate about business and its insights</a:t>
              </a:r>
            </a:p>
            <a:p>
              <a:pPr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604ABD"/>
                  </a:solidFill>
                  <a:latin typeface="Muli"/>
                </a:rPr>
                <a:t>Want to build my  startup in the near future</a:t>
              </a:r>
            </a:p>
            <a:p>
              <a:pPr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604ABD"/>
                  </a:solidFill>
                  <a:latin typeface="Muli"/>
                </a:rPr>
                <a:t>However one of the main issue in a business is its employees attrition of whether the employees tend to stay in a company or not.</a:t>
              </a:r>
            </a:p>
            <a:p>
              <a:pPr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604ABD"/>
                  </a:solidFill>
                  <a:latin typeface="Muli"/>
                </a:rPr>
                <a:t>Wanted to determine the factors that determine employee attrition</a:t>
              </a:r>
            </a:p>
            <a:p>
              <a:pPr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604ABD"/>
                  </a:solidFill>
                  <a:latin typeface="Muli"/>
                </a:rPr>
                <a:t>Help me end up being a better employer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814294"/>
            <a:ext cx="18288000" cy="147270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433030" y="482055"/>
            <a:ext cx="17421940" cy="5783425"/>
            <a:chOff x="0" y="0"/>
            <a:chExt cx="23229253" cy="77112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23229253" cy="1619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566"/>
                </a:lnSpc>
                <a:spcBef>
                  <a:spcPct val="0"/>
                </a:spcBef>
              </a:pPr>
              <a:r>
                <a:rPr lang="en-US" sz="7972">
                  <a:solidFill>
                    <a:srgbClr val="604ABD"/>
                  </a:solidFill>
                  <a:latin typeface="Muli Bold"/>
                </a:rPr>
                <a:t>Industry Significance?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262535"/>
              <a:ext cx="23229253" cy="5448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27"/>
                </a:lnSpc>
              </a:pPr>
            </a:p>
            <a:p>
              <a:pPr marL="602423" indent="-301211" lvl="1">
                <a:lnSpc>
                  <a:spcPts val="3627"/>
                </a:lnSpc>
                <a:buFont typeface="Arial"/>
                <a:buChar char="•"/>
              </a:pPr>
              <a:r>
                <a:rPr lang="en-US" sz="2790">
                  <a:solidFill>
                    <a:srgbClr val="604ABD"/>
                  </a:solidFill>
                  <a:latin typeface="Muli"/>
                </a:rPr>
                <a:t>Employee attrition affects organizations across industries, regardless of size or sector.</a:t>
              </a:r>
            </a:p>
            <a:p>
              <a:pPr marL="602423" indent="-301211" lvl="1">
                <a:lnSpc>
                  <a:spcPts val="3627"/>
                </a:lnSpc>
                <a:buFont typeface="Arial"/>
                <a:buChar char="•"/>
              </a:pPr>
              <a:r>
                <a:rPr lang="en-US" sz="2790">
                  <a:solidFill>
                    <a:srgbClr val="604ABD"/>
                  </a:solidFill>
                  <a:latin typeface="Muli"/>
                </a:rPr>
                <a:t>High turnover rates can lead to decreased productivity and loss of institutional knowledge (experience ,important data, etc). </a:t>
              </a:r>
            </a:p>
            <a:p>
              <a:pPr marL="602423" indent="-301211" lvl="1">
                <a:lnSpc>
                  <a:spcPts val="3627"/>
                </a:lnSpc>
                <a:buFont typeface="Arial"/>
                <a:buChar char="•"/>
              </a:pPr>
              <a:r>
                <a:rPr lang="en-US" sz="2790">
                  <a:solidFill>
                    <a:srgbClr val="604ABD"/>
                  </a:solidFill>
                  <a:latin typeface="Muli"/>
                </a:rPr>
                <a:t>High attrition rates can disrupt workflow, decrease morale, and affect overall performance</a:t>
              </a:r>
            </a:p>
            <a:p>
              <a:pPr marL="602423" indent="-301211" lvl="1">
                <a:lnSpc>
                  <a:spcPts val="3627"/>
                </a:lnSpc>
                <a:buFont typeface="Arial"/>
                <a:buChar char="•"/>
              </a:pPr>
              <a:r>
                <a:rPr lang="en-US" sz="2790">
                  <a:solidFill>
                    <a:srgbClr val="604ABD"/>
                  </a:solidFill>
                  <a:latin typeface="Muli"/>
                </a:rPr>
                <a:t>Understanding the factors contributing to attrition can help organizations proactively address issues and implement effective retention strategies.</a:t>
              </a:r>
            </a:p>
            <a:p>
              <a:pPr marL="602423" indent="-301211" lvl="1">
                <a:lnSpc>
                  <a:spcPts val="3627"/>
                </a:lnSpc>
                <a:buFont typeface="Arial"/>
                <a:buChar char="•"/>
              </a:pPr>
              <a:r>
                <a:rPr lang="en-US" sz="2790">
                  <a:solidFill>
                    <a:srgbClr val="604ABD"/>
                  </a:solidFill>
                  <a:latin typeface="Muli"/>
                </a:rPr>
                <a:t>Predicting employee attrition is crucial for organizations to mitigate turnover costs and implement effective retention strategies.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63286"/>
            <a:ext cx="7431881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04ABD"/>
                </a:solidFill>
                <a:latin typeface="Muli Bold"/>
              </a:rPr>
              <a:t>Data Columns 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36210" y="3207782"/>
            <a:ext cx="4215269" cy="633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5436" indent="-237718" lvl="1">
              <a:lnSpc>
                <a:spcPts val="2642"/>
              </a:lnSpc>
              <a:buFont typeface="Arial"/>
              <a:buChar char="•"/>
            </a:pPr>
            <a:r>
              <a:rPr lang="en-US" sz="2202">
                <a:solidFill>
                  <a:srgbClr val="040506"/>
                </a:solidFill>
                <a:latin typeface="Muli Bold"/>
              </a:rPr>
              <a:t>Attrition</a:t>
            </a:r>
          </a:p>
          <a:p>
            <a:pPr marL="475436" indent="-237718" lvl="1">
              <a:lnSpc>
                <a:spcPts val="2642"/>
              </a:lnSpc>
              <a:buFont typeface="Arial"/>
              <a:buChar char="•"/>
            </a:pPr>
            <a:r>
              <a:rPr lang="en-US" sz="2202">
                <a:solidFill>
                  <a:srgbClr val="040506"/>
                </a:solidFill>
                <a:latin typeface="Muli Bold"/>
              </a:rPr>
              <a:t>Age</a:t>
            </a:r>
          </a:p>
          <a:p>
            <a:pPr marL="475436" indent="-237718" lvl="1">
              <a:lnSpc>
                <a:spcPts val="2642"/>
              </a:lnSpc>
              <a:buFont typeface="Arial"/>
              <a:buChar char="•"/>
            </a:pPr>
            <a:r>
              <a:rPr lang="en-US" sz="2202">
                <a:solidFill>
                  <a:srgbClr val="040506"/>
                </a:solidFill>
                <a:latin typeface="Muli Bold"/>
              </a:rPr>
              <a:t>Business Travel                                                                                                               </a:t>
            </a:r>
          </a:p>
          <a:p>
            <a:pPr marL="475436" indent="-237718" lvl="1">
              <a:lnSpc>
                <a:spcPts val="2642"/>
              </a:lnSpc>
              <a:buFont typeface="Arial"/>
              <a:buChar char="•"/>
            </a:pPr>
            <a:r>
              <a:rPr lang="en-US" sz="2202">
                <a:solidFill>
                  <a:srgbClr val="040506"/>
                </a:solidFill>
                <a:latin typeface="Muli Bold"/>
              </a:rPr>
              <a:t>Daily Rate</a:t>
            </a:r>
          </a:p>
          <a:p>
            <a:pPr marL="475436" indent="-237718" lvl="1">
              <a:lnSpc>
                <a:spcPts val="2642"/>
              </a:lnSpc>
              <a:buFont typeface="Arial"/>
              <a:buChar char="•"/>
            </a:pPr>
            <a:r>
              <a:rPr lang="en-US" sz="2202">
                <a:solidFill>
                  <a:srgbClr val="040506"/>
                </a:solidFill>
                <a:latin typeface="Muli Bold"/>
              </a:rPr>
              <a:t>Department</a:t>
            </a:r>
          </a:p>
          <a:p>
            <a:pPr marL="475436" indent="-237718" lvl="1">
              <a:lnSpc>
                <a:spcPts val="2642"/>
              </a:lnSpc>
              <a:buFont typeface="Arial"/>
              <a:buChar char="•"/>
            </a:pPr>
            <a:r>
              <a:rPr lang="en-US" sz="2202">
                <a:solidFill>
                  <a:srgbClr val="040506"/>
                </a:solidFill>
                <a:latin typeface="Muli Bold"/>
              </a:rPr>
              <a:t>Distance From Home </a:t>
            </a:r>
          </a:p>
          <a:p>
            <a:pPr marL="475436" indent="-237718" lvl="1">
              <a:lnSpc>
                <a:spcPts val="2642"/>
              </a:lnSpc>
              <a:buFont typeface="Arial"/>
              <a:buChar char="•"/>
            </a:pPr>
            <a:r>
              <a:rPr lang="en-US" sz="2202">
                <a:solidFill>
                  <a:srgbClr val="040506"/>
                </a:solidFill>
                <a:latin typeface="Muli Bold"/>
              </a:rPr>
              <a:t>Education </a:t>
            </a:r>
          </a:p>
          <a:p>
            <a:pPr marL="475436" indent="-237718" lvl="1">
              <a:lnSpc>
                <a:spcPts val="2642"/>
              </a:lnSpc>
              <a:buFont typeface="Arial"/>
              <a:buChar char="•"/>
            </a:pPr>
            <a:r>
              <a:rPr lang="en-US" sz="2202">
                <a:solidFill>
                  <a:srgbClr val="040506"/>
                </a:solidFill>
                <a:latin typeface="Muli Bold"/>
              </a:rPr>
              <a:t>Education Field </a:t>
            </a:r>
          </a:p>
          <a:p>
            <a:pPr marL="475436" indent="-237718" lvl="1">
              <a:lnSpc>
                <a:spcPts val="2642"/>
              </a:lnSpc>
              <a:buFont typeface="Arial"/>
              <a:buChar char="•"/>
            </a:pPr>
            <a:r>
              <a:rPr lang="en-US" sz="2202">
                <a:solidFill>
                  <a:srgbClr val="040506"/>
                </a:solidFill>
                <a:latin typeface="Muli Bold"/>
              </a:rPr>
              <a:t>Employee Count</a:t>
            </a:r>
          </a:p>
          <a:p>
            <a:pPr marL="475436" indent="-237718" lvl="1">
              <a:lnSpc>
                <a:spcPts val="2642"/>
              </a:lnSpc>
              <a:buFont typeface="Arial"/>
              <a:buChar char="•"/>
            </a:pPr>
            <a:r>
              <a:rPr lang="en-US" sz="2202">
                <a:solidFill>
                  <a:srgbClr val="040506"/>
                </a:solidFill>
                <a:latin typeface="Muli Bold"/>
              </a:rPr>
              <a:t>Employee Number </a:t>
            </a:r>
          </a:p>
          <a:p>
            <a:pPr marL="475436" indent="-237718" lvl="1">
              <a:lnSpc>
                <a:spcPts val="2642"/>
              </a:lnSpc>
              <a:buFont typeface="Arial"/>
              <a:buChar char="•"/>
            </a:pPr>
            <a:r>
              <a:rPr lang="en-US" sz="2202">
                <a:solidFill>
                  <a:srgbClr val="040506"/>
                </a:solidFill>
                <a:latin typeface="Muli Bold"/>
              </a:rPr>
              <a:t>Environment Satisfaction </a:t>
            </a:r>
          </a:p>
          <a:p>
            <a:pPr marL="475436" indent="-237718" lvl="1">
              <a:lnSpc>
                <a:spcPts val="2642"/>
              </a:lnSpc>
              <a:buFont typeface="Arial"/>
              <a:buChar char="•"/>
            </a:pPr>
            <a:r>
              <a:rPr lang="en-US" sz="2202">
                <a:solidFill>
                  <a:srgbClr val="040506"/>
                </a:solidFill>
                <a:latin typeface="Muli Bold"/>
              </a:rPr>
              <a:t>Gender</a:t>
            </a:r>
          </a:p>
          <a:p>
            <a:pPr marL="475436" indent="-237718" lvl="1">
              <a:lnSpc>
                <a:spcPts val="2642"/>
              </a:lnSpc>
              <a:buFont typeface="Arial"/>
              <a:buChar char="•"/>
            </a:pPr>
            <a:r>
              <a:rPr lang="en-US" sz="2202">
                <a:solidFill>
                  <a:srgbClr val="040506"/>
                </a:solidFill>
                <a:latin typeface="Muli Bold"/>
              </a:rPr>
              <a:t>Hourly Rate</a:t>
            </a:r>
          </a:p>
          <a:p>
            <a:pPr marL="475436" indent="-237718" lvl="1">
              <a:lnSpc>
                <a:spcPts val="2642"/>
              </a:lnSpc>
              <a:buFont typeface="Arial"/>
              <a:buChar char="•"/>
            </a:pPr>
            <a:r>
              <a:rPr lang="en-US" sz="2202">
                <a:solidFill>
                  <a:srgbClr val="040506"/>
                </a:solidFill>
                <a:latin typeface="Muli Bold"/>
              </a:rPr>
              <a:t>Job Involvement </a:t>
            </a:r>
          </a:p>
          <a:p>
            <a:pPr marL="475436" indent="-237718" lvl="1">
              <a:lnSpc>
                <a:spcPts val="2642"/>
              </a:lnSpc>
              <a:buFont typeface="Arial"/>
              <a:buChar char="•"/>
            </a:pPr>
            <a:r>
              <a:rPr lang="en-US" sz="2202">
                <a:solidFill>
                  <a:srgbClr val="040506"/>
                </a:solidFill>
                <a:latin typeface="Muli Bold"/>
              </a:rPr>
              <a:t>Job Level</a:t>
            </a:r>
          </a:p>
          <a:p>
            <a:pPr marL="475436" indent="-237718" lvl="1">
              <a:lnSpc>
                <a:spcPts val="2642"/>
              </a:lnSpc>
              <a:buFont typeface="Arial"/>
              <a:buChar char="•"/>
            </a:pPr>
            <a:r>
              <a:rPr lang="en-US" sz="2202">
                <a:solidFill>
                  <a:srgbClr val="040506"/>
                </a:solidFill>
                <a:latin typeface="Muli Bold"/>
              </a:rPr>
              <a:t>Job Role </a:t>
            </a:r>
          </a:p>
          <a:p>
            <a:pPr marL="475436" indent="-237718" lvl="1">
              <a:lnSpc>
                <a:spcPts val="2642"/>
              </a:lnSpc>
              <a:buFont typeface="Arial"/>
              <a:buChar char="•"/>
            </a:pPr>
            <a:r>
              <a:rPr lang="en-US" sz="2202">
                <a:solidFill>
                  <a:srgbClr val="040506"/>
                </a:solidFill>
                <a:latin typeface="Muli Bold"/>
              </a:rPr>
              <a:t>Job Satisfaction</a:t>
            </a:r>
          </a:p>
          <a:p>
            <a:pPr marL="475436" indent="-237718" lvl="1">
              <a:lnSpc>
                <a:spcPts val="2642"/>
              </a:lnSpc>
              <a:buFont typeface="Arial"/>
              <a:buChar char="•"/>
            </a:pPr>
            <a:r>
              <a:rPr lang="en-US" sz="2202">
                <a:solidFill>
                  <a:srgbClr val="040506"/>
                </a:solidFill>
                <a:latin typeface="Muli Bold"/>
              </a:rPr>
              <a:t>Marital Status </a:t>
            </a:r>
          </a:p>
          <a:p>
            <a:pPr>
              <a:lnSpc>
                <a:spcPts val="264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553030" y="3207782"/>
            <a:ext cx="4136827" cy="566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5041" indent="-237520" lvl="1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040506"/>
                </a:solidFill>
                <a:latin typeface="Muli Bold"/>
              </a:rPr>
              <a:t>Monthly Income</a:t>
            </a:r>
          </a:p>
          <a:p>
            <a:pPr marL="475041" indent="-237520" lvl="1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040506"/>
                </a:solidFill>
                <a:latin typeface="Muli Bold"/>
              </a:rPr>
              <a:t>Monthly Rate </a:t>
            </a:r>
          </a:p>
          <a:p>
            <a:pPr marL="475041" indent="-237520" lvl="1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040506"/>
                </a:solidFill>
                <a:latin typeface="Muli Bold"/>
              </a:rPr>
              <a:t>Num Companies Worked</a:t>
            </a:r>
          </a:p>
          <a:p>
            <a:pPr marL="475041" indent="-237520" lvl="1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040506"/>
                </a:solidFill>
                <a:latin typeface="Muli Bold"/>
              </a:rPr>
              <a:t>Over 18 </a:t>
            </a:r>
          </a:p>
          <a:p>
            <a:pPr marL="475041" indent="-237520" lvl="1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040506"/>
                </a:solidFill>
                <a:latin typeface="Muli Bold"/>
              </a:rPr>
              <a:t>Over Time </a:t>
            </a:r>
          </a:p>
          <a:p>
            <a:pPr marL="475041" indent="-237520" lvl="1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040506"/>
                </a:solidFill>
                <a:latin typeface="Muli Bold"/>
              </a:rPr>
              <a:t>Percent Salary Hike </a:t>
            </a:r>
          </a:p>
          <a:p>
            <a:pPr marL="475041" indent="-237520" lvl="1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040506"/>
                </a:solidFill>
                <a:latin typeface="Muli Bold"/>
              </a:rPr>
              <a:t>Performance Rating</a:t>
            </a:r>
          </a:p>
          <a:p>
            <a:pPr marL="475041" indent="-237520" lvl="1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040506"/>
                </a:solidFill>
                <a:latin typeface="Muli Bold"/>
              </a:rPr>
              <a:t>Relationship Satisfaction </a:t>
            </a:r>
          </a:p>
          <a:p>
            <a:pPr marL="475041" indent="-237520" lvl="1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040506"/>
                </a:solidFill>
                <a:latin typeface="Muli Bold"/>
              </a:rPr>
              <a:t>Standard Hours</a:t>
            </a:r>
          </a:p>
          <a:p>
            <a:pPr marL="475041" indent="-237520" lvl="1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040506"/>
                </a:solidFill>
                <a:latin typeface="Muli Bold"/>
              </a:rPr>
              <a:t>Stock Option Level</a:t>
            </a:r>
          </a:p>
          <a:p>
            <a:pPr marL="475041" indent="-237520" lvl="1">
              <a:lnSpc>
                <a:spcPts val="264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040506"/>
                </a:solidFill>
                <a:latin typeface="Muli Bold"/>
              </a:rPr>
              <a:t>Total Working Years </a:t>
            </a:r>
          </a:p>
          <a:p>
            <a:pPr marL="475041" indent="-237520" lvl="1">
              <a:lnSpc>
                <a:spcPts val="264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040506"/>
                </a:solidFill>
                <a:latin typeface="Muli Bold"/>
              </a:rPr>
              <a:t>Training Times Last Year </a:t>
            </a:r>
          </a:p>
          <a:p>
            <a:pPr marL="475041" indent="-237520" lvl="1">
              <a:lnSpc>
                <a:spcPts val="264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040506"/>
                </a:solidFill>
                <a:latin typeface="Muli Bold"/>
              </a:rPr>
              <a:t>Work Life Balance</a:t>
            </a:r>
          </a:p>
          <a:p>
            <a:pPr marL="475041" indent="-237520" lvl="1">
              <a:lnSpc>
                <a:spcPts val="264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040506"/>
                </a:solidFill>
                <a:latin typeface="Muli Bold"/>
              </a:rPr>
              <a:t>Years At Company </a:t>
            </a:r>
          </a:p>
          <a:p>
            <a:pPr marL="475041" indent="-237520" lvl="1">
              <a:lnSpc>
                <a:spcPts val="264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040506"/>
                </a:solidFill>
                <a:latin typeface="Muli Bold"/>
              </a:rPr>
              <a:t>Years In Current Role </a:t>
            </a:r>
          </a:p>
          <a:p>
            <a:pPr marL="475041" indent="-237520" lvl="1">
              <a:lnSpc>
                <a:spcPts val="264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040506"/>
                </a:solidFill>
                <a:latin typeface="Muli Bold"/>
              </a:rPr>
              <a:t>Years Since Last Promotion</a:t>
            </a:r>
          </a:p>
          <a:p>
            <a:pPr marL="475041" indent="-237520" lvl="1">
              <a:lnSpc>
                <a:spcPts val="264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040506"/>
                </a:solidFill>
                <a:latin typeface="Muli Bold"/>
              </a:rPr>
              <a:t>Years With Curr Manager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5519" y="3914775"/>
            <a:ext cx="14950858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604ABD"/>
                </a:solidFill>
                <a:latin typeface="Muli Bold"/>
              </a:rPr>
              <a:t>Exploratory Data Analysis</a:t>
            </a:r>
            <a:r>
              <a:rPr lang="en-US" sz="8000">
                <a:solidFill>
                  <a:srgbClr val="604ABD"/>
                </a:solidFill>
                <a:latin typeface="Muli Bold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19383" y="2527627"/>
            <a:ext cx="9449235" cy="7380178"/>
          </a:xfrm>
          <a:custGeom>
            <a:avLst/>
            <a:gdLst/>
            <a:ahLst/>
            <a:cxnLst/>
            <a:rect r="r" b="b" t="t" l="l"/>
            <a:pathLst>
              <a:path h="7380178" w="9449235">
                <a:moveTo>
                  <a:pt x="0" y="0"/>
                </a:moveTo>
                <a:lnTo>
                  <a:pt x="9449234" y="0"/>
                </a:lnTo>
                <a:lnTo>
                  <a:pt x="9449234" y="7380179"/>
                </a:lnTo>
                <a:lnTo>
                  <a:pt x="0" y="7380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4789137" y="7463545"/>
          <a:ext cx="2713052" cy="1600200"/>
        </p:xfrm>
        <a:graphic>
          <a:graphicData uri="http://schemas.openxmlformats.org/drawingml/2006/table">
            <a:tbl>
              <a:tblPr/>
              <a:tblGrid>
                <a:gridCol w="1568694"/>
                <a:gridCol w="1144358"/>
              </a:tblGrid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237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1233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111768" y="409575"/>
            <a:ext cx="1606446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04ABD"/>
                </a:solidFill>
                <a:latin typeface="Muli Bold"/>
              </a:rPr>
              <a:t>Distribution of Attrition</a:t>
            </a:r>
            <a:r>
              <a:rPr lang="en-US" sz="8000" u="none">
                <a:solidFill>
                  <a:srgbClr val="604ABD"/>
                </a:solidFill>
                <a:latin typeface="Muli Bold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3767" y="3695029"/>
            <a:ext cx="13609102" cy="6009958"/>
          </a:xfrm>
          <a:custGeom>
            <a:avLst/>
            <a:gdLst/>
            <a:ahLst/>
            <a:cxnLst/>
            <a:rect r="r" b="b" t="t" l="l"/>
            <a:pathLst>
              <a:path h="6009958" w="13609102">
                <a:moveTo>
                  <a:pt x="0" y="0"/>
                </a:moveTo>
                <a:lnTo>
                  <a:pt x="13609102" y="0"/>
                </a:lnTo>
                <a:lnTo>
                  <a:pt x="13609102" y="6009958"/>
                </a:lnTo>
                <a:lnTo>
                  <a:pt x="0" y="6009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6" t="0" r="-1926" b="-228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4196764" y="7323737"/>
          <a:ext cx="3845132" cy="2381250"/>
        </p:xfrm>
        <a:graphic>
          <a:graphicData uri="http://schemas.openxmlformats.org/drawingml/2006/table">
            <a:tbl>
              <a:tblPr/>
              <a:tblGrid>
                <a:gridCol w="1217992"/>
                <a:gridCol w="1217992"/>
                <a:gridCol w="1409147"/>
              </a:tblGrid>
              <a:tr h="7937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 Bold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 Bold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7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150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732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7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Female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87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501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4196764" y="5143500"/>
          <a:ext cx="3845132" cy="1914525"/>
        </p:xfrm>
        <a:graphic>
          <a:graphicData uri="http://schemas.openxmlformats.org/drawingml/2006/table">
            <a:tbl>
              <a:tblPr/>
              <a:tblGrid>
                <a:gridCol w="1299098"/>
                <a:gridCol w="1282623"/>
                <a:gridCol w="1263411"/>
              </a:tblGrid>
              <a:tr h="7969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uli"/>
                        </a:rPr>
                        <a:t>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uli"/>
                        </a:rPr>
                        <a:t>Female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76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uli"/>
                        </a:rPr>
                        <a:t>Attrition (%)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uli"/>
                        </a:rPr>
                        <a:t>17%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uli"/>
                        </a:rPr>
                        <a:t>14.7%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111768" y="827952"/>
            <a:ext cx="1606446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04ABD"/>
                </a:solidFill>
                <a:latin typeface="Muli Bold"/>
              </a:rPr>
              <a:t>Distribution of Gender</a:t>
            </a:r>
            <a:r>
              <a:rPr lang="en-US" sz="8000" u="none">
                <a:solidFill>
                  <a:srgbClr val="604ABD"/>
                </a:solidFill>
                <a:latin typeface="Muli Bold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120537"/>
            <a:ext cx="18288000" cy="7970216"/>
          </a:xfrm>
          <a:custGeom>
            <a:avLst/>
            <a:gdLst/>
            <a:ahLst/>
            <a:cxnLst/>
            <a:rect r="r" b="b" t="t" l="l"/>
            <a:pathLst>
              <a:path h="7970216" w="18288000">
                <a:moveTo>
                  <a:pt x="0" y="0"/>
                </a:moveTo>
                <a:lnTo>
                  <a:pt x="18288000" y="0"/>
                </a:lnTo>
                <a:lnTo>
                  <a:pt x="18288000" y="7970216"/>
                </a:lnTo>
                <a:lnTo>
                  <a:pt x="0" y="7970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4" r="-339" b="-120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4003285" y="4524495"/>
          <a:ext cx="3523515" cy="3162300"/>
        </p:xfrm>
        <a:graphic>
          <a:graphicData uri="http://schemas.openxmlformats.org/drawingml/2006/table">
            <a:tbl>
              <a:tblPr/>
              <a:tblGrid>
                <a:gridCol w="1174505"/>
                <a:gridCol w="1174505"/>
                <a:gridCol w="1174505"/>
              </a:tblGrid>
              <a:tr h="790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 Bold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 Bold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0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92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354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0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R&amp;D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133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828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0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HR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604ABD"/>
                          </a:solidFill>
                          <a:latin typeface="Muli"/>
                        </a:rPr>
                        <a:t>51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111768" y="409575"/>
            <a:ext cx="1606446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04ABD"/>
                </a:solidFill>
                <a:latin typeface="Muli Bold"/>
              </a:rPr>
              <a:t>Attrition w.r.t Department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330721"/>
            <a:ext cx="18288000" cy="7956279"/>
          </a:xfrm>
          <a:custGeom>
            <a:avLst/>
            <a:gdLst/>
            <a:ahLst/>
            <a:cxnLst/>
            <a:rect r="r" b="b" t="t" l="l"/>
            <a:pathLst>
              <a:path h="7956279" w="18288000">
                <a:moveTo>
                  <a:pt x="0" y="0"/>
                </a:moveTo>
                <a:lnTo>
                  <a:pt x="18288000" y="0"/>
                </a:lnTo>
                <a:lnTo>
                  <a:pt x="18288000" y="7956279"/>
                </a:lnTo>
                <a:lnTo>
                  <a:pt x="0" y="7956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0" r="0" b="-105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1768" y="409575"/>
            <a:ext cx="1606446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04ABD"/>
                </a:solidFill>
                <a:latin typeface="Muli Bold"/>
              </a:rPr>
              <a:t>Attrition w.r.t Education Field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DAGCEHFJHUQ</dc:identifier>
  <dcterms:modified xsi:type="dcterms:W3CDTF">2011-08-01T06:04:30Z</dcterms:modified>
  <cp:revision>1</cp:revision>
  <dc:title>Presented by: Haris Fayyaz</dc:title>
</cp:coreProperties>
</file>